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82" r:id="rId2"/>
    <p:sldId id="293" r:id="rId3"/>
    <p:sldId id="317" r:id="rId4"/>
    <p:sldId id="294" r:id="rId5"/>
    <p:sldId id="316" r:id="rId6"/>
    <p:sldId id="295" r:id="rId7"/>
    <p:sldId id="296" r:id="rId8"/>
    <p:sldId id="298" r:id="rId9"/>
    <p:sldId id="299" r:id="rId10"/>
    <p:sldId id="318" r:id="rId11"/>
    <p:sldId id="300" r:id="rId12"/>
    <p:sldId id="313" r:id="rId13"/>
    <p:sldId id="301" r:id="rId14"/>
    <p:sldId id="314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302" r:id="rId25"/>
    <p:sldId id="303" r:id="rId26"/>
    <p:sldId id="305" r:id="rId27"/>
    <p:sldId id="306" r:id="rId28"/>
    <p:sldId id="304" r:id="rId29"/>
    <p:sldId id="307" r:id="rId30"/>
    <p:sldId id="310" r:id="rId31"/>
    <p:sldId id="311" r:id="rId32"/>
    <p:sldId id="312" r:id="rId33"/>
    <p:sldId id="27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21"/>
  </p:normalViewPr>
  <p:slideViewPr>
    <p:cSldViewPr snapToGrid="0" snapToObjects="1">
      <p:cViewPr>
        <p:scale>
          <a:sx n="99" d="100"/>
          <a:sy n="99" d="100"/>
        </p:scale>
        <p:origin x="52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E111F4-D165-4248-9CB2-14B26794D59F}" type="datetime1">
              <a:rPr lang="en-US" smtClean="0"/>
              <a:t>11/2/17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8C931-2AB9-A142-ACAF-9E4124860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315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81DEB5-54B5-234C-90AB-DE92CE6F2317}" type="datetime1">
              <a:rPr lang="en-US" smtClean="0"/>
              <a:t>11/2/17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77061-D769-E04C-8025-49181BEF5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0283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Explain</a:t>
            </a:r>
            <a:r>
              <a:rPr lang="zh-CN" altLang="en-US" dirty="0" smtClean="0"/>
              <a:t> </a:t>
            </a:r>
            <a:r>
              <a:rPr lang="en-US" altLang="zh-CN" dirty="0" smtClean="0"/>
              <a:t>capsule&amp;</a:t>
            </a:r>
            <a:r>
              <a:rPr lang="zh-CN" altLang="en-US" dirty="0" smtClean="0"/>
              <a:t> </a:t>
            </a:r>
            <a:r>
              <a:rPr lang="en-US" altLang="zh-CN" dirty="0" smtClean="0"/>
              <a:t>routing,</a:t>
            </a:r>
            <a:r>
              <a:rPr lang="zh-CN" altLang="en-US" dirty="0" smtClean="0"/>
              <a:t> </a:t>
            </a:r>
            <a:r>
              <a:rPr lang="en-US" altLang="zh-CN" dirty="0" smtClean="0"/>
              <a:t>NN-&gt;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fixation-&gt;</a:t>
            </a:r>
            <a:r>
              <a:rPr lang="zh-CN" altLang="en-US" baseline="0" dirty="0" smtClean="0"/>
              <a:t> </a:t>
            </a:r>
            <a:r>
              <a:rPr lang="en-US" altLang="zh-CN" baseline="0" smtClean="0"/>
              <a:t>parse</a:t>
            </a:r>
            <a:r>
              <a:rPr lang="zh-CN" altLang="en-US" baseline="0" smtClean="0"/>
              <a:t> </a:t>
            </a:r>
            <a:r>
              <a:rPr lang="en-US" altLang="zh-CN" baseline="0" smtClean="0"/>
              <a:t>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7061-D769-E04C-8025-49181BEF5FA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1574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7061-D769-E04C-8025-49181BEF5FA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0429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7061-D769-E04C-8025-49181BEF5FA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07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7061-D769-E04C-8025-49181BEF5FA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403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7061-D769-E04C-8025-49181BEF5FA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064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7061-D769-E04C-8025-49181BEF5FA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893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7061-D769-E04C-8025-49181BEF5FA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7519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7061-D769-E04C-8025-49181BEF5FA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88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7061-D769-E04C-8025-49181BEF5FA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9409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7061-D769-E04C-8025-49181BEF5FA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271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7061-D769-E04C-8025-49181BEF5FA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215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有问题。 </a:t>
            </a:r>
            <a:r>
              <a:rPr lang="en-US" altLang="zh-CN" dirty="0" smtClean="0"/>
              <a:t>2.</a:t>
            </a:r>
            <a:r>
              <a:rPr lang="zh-CN" altLang="en-US" dirty="0" smtClean="0"/>
              <a:t>“</a:t>
            </a:r>
            <a:r>
              <a:rPr lang="zh-CN" altLang="en-US" dirty="0" smtClean="0"/>
              <a:t>人工优化</a:t>
            </a:r>
            <a:r>
              <a:rPr lang="zh-CN" altLang="en-US" dirty="0" smtClean="0"/>
              <a:t>”</a:t>
            </a:r>
            <a:r>
              <a:rPr lang="zh-CN" altLang="en-US" dirty="0" smtClean="0"/>
              <a:t>的影子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7061-D769-E04C-8025-49181BEF5FA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676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7061-D769-E04C-8025-49181BEF5FA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324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GENERALIZATION TO NOVEL VIEWPOINTS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7061-D769-E04C-8025-49181BEF5FA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888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对抗白盒攻击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7061-D769-E04C-8025-49181BEF5FA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神经解剖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7061-D769-E04C-8025-49181BEF5FA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48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认知科学， 先验知识：关键结构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7061-D769-E04C-8025-49181BEF5FA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0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坐标框架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7061-D769-E04C-8025-49181BEF5FA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857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7061-D769-E04C-8025-49181BEF5FA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662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不变性和同变性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7061-D769-E04C-8025-49181BEF5FA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354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同变性：体现坐标框架的作用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7061-D769-E04C-8025-49181BEF5FA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054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种 。。。 从而用</a:t>
            </a:r>
            <a:r>
              <a:rPr lang="en-US" altLang="zh-CN" dirty="0" smtClean="0"/>
              <a:t>capsule</a:t>
            </a:r>
            <a:r>
              <a:rPr lang="zh-CN" altLang="en-US" dirty="0" smtClean="0"/>
              <a:t>更适合来表示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7061-D769-E04C-8025-49181BEF5FA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278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0D226-6939-E349-95A9-E9FFC49D08C7}" type="datetime1">
              <a:rPr lang="en-US" smtClean="0"/>
              <a:t>11/2/17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Dynamic Routing Between Capsules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55AA-C3E4-264E-A7CE-0A502DD765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910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F3A31-B738-B147-AB98-B73C9DBC901A}" type="datetime1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Dynamic Routing Between Capsules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55AA-C3E4-264E-A7CE-0A502DD76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561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CAE8B-85A3-C147-B036-3C1E727CBB6B}" type="datetime1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Dynamic Routing Between Capsules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55AA-C3E4-264E-A7CE-0A502DD76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209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3FDA-DF59-1E43-B97B-BF6A723A57A4}" type="datetime1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Dynamic Routing Between Capsules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55AA-C3E4-264E-A7CE-0A502DD76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760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C387B-E129-FE43-8D98-BE2F034E1DDA}" type="datetime1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Dynamic Routing Between Capsules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55AA-C3E4-264E-A7CE-0A502DD76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6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FB09B-324F-1F42-9028-0A24B9B3DB43}" type="datetime1">
              <a:rPr lang="en-US" smtClean="0"/>
              <a:t>11/2/17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Dynamic Routing Between Capsules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55AA-C3E4-264E-A7CE-0A502DD76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39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676DC-7331-1E46-8622-09352FE870EF}" type="datetime1">
              <a:rPr lang="en-US" smtClean="0"/>
              <a:t>11/2/17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Dynamic Routing Between Capsules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55AA-C3E4-264E-A7CE-0A502DD76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504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38803-C825-FC49-9C3C-9A3CA8E8CB96}" type="datetime1">
              <a:rPr lang="en-US" smtClean="0"/>
              <a:t>11/2/17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Dynamic Routing Between Capsules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55AA-C3E4-264E-A7CE-0A502DD76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57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56341-85CE-B342-A74C-4148BBDE8A42}" type="datetime1">
              <a:rPr lang="en-US" smtClean="0"/>
              <a:t>11/2/17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Dynamic Routing Between Capsules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55AA-C3E4-264E-A7CE-0A502DD76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55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2CCA0-0832-E645-9D6C-BD4A86BD637E}" type="datetime1">
              <a:rPr lang="en-US" smtClean="0"/>
              <a:t>11/2/17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Dynamic Routing Between Capsules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55AA-C3E4-264E-A7CE-0A502DD76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914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2D6B-0F00-5B4A-A08E-DD01AD1BF9E0}" type="datetime1">
              <a:rPr lang="en-US" smtClean="0"/>
              <a:t>11/2/17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Dynamic Routing Between Capsules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55AA-C3E4-264E-A7CE-0A502DD76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86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838200" y="6356350"/>
            <a:ext cx="10515600" cy="36512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B4B4669-A9CF-BE4A-8419-6EF12802CC0C}" type="datetime1">
              <a:rPr lang="en-US" smtClean="0"/>
              <a:t>11/2/17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Dynamic Routing Between Capsules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245155AA-C3E4-264E-A7CE-0A502DD76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025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Dynamic Routing Between Capsules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Sara </a:t>
            </a:r>
            <a:r>
              <a:rPr lang="en-US" dirty="0" err="1" smtClean="0"/>
              <a:t>Sabour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dirty="0"/>
              <a:t>Nicholas </a:t>
            </a:r>
            <a:r>
              <a:rPr lang="en-US" dirty="0" err="1" smtClean="0"/>
              <a:t>Frosst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dirty="0"/>
              <a:t>Geoffrey E. </a:t>
            </a:r>
            <a:r>
              <a:rPr lang="en-US" dirty="0" smtClean="0"/>
              <a:t>Hinton</a:t>
            </a:r>
            <a:endParaRPr lang="zh-CN" altLang="en-US" dirty="0" smtClean="0"/>
          </a:p>
          <a:p>
            <a:r>
              <a:rPr lang="en-US" dirty="0"/>
              <a:t>Google </a:t>
            </a:r>
            <a:r>
              <a:rPr lang="en-US" dirty="0" smtClean="0"/>
              <a:t>Brain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NIPS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2017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D963A-BB6A-AD4E-856B-2BB95B256795}" type="datetime1">
              <a:rPr lang="en-US" smtClean="0"/>
              <a:t>11/2/17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Dynamic Routing Between Capsules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55AA-C3E4-264E-A7CE-0A502DD765D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62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同变性（Equivariance）和不变性（Invariance</a:t>
            </a:r>
            <a:r>
              <a:rPr lang="en-US" sz="4000" dirty="0"/>
              <a:t>）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3FDA-DF59-1E43-B97B-BF6A723A57A4}" type="datetime1">
              <a:rPr lang="en-US" smtClean="0"/>
              <a:t>11/8/17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Dynamic Routing Between Capsules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55AA-C3E4-264E-A7CE-0A502DD765D0}" type="slidenum">
              <a:rPr lang="en-US" smtClean="0"/>
              <a:t>10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050" y="2464594"/>
            <a:ext cx="8597900" cy="3073400"/>
          </a:xfrm>
        </p:spPr>
      </p:pic>
    </p:spTree>
    <p:extLst>
      <p:ext uri="{BB962C8B-B14F-4D97-AF65-F5344CB8AC3E}">
        <p14:creationId xmlns:p14="http://schemas.microsoft.com/office/powerpoint/2010/main" val="204368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Capsule 与 coincidence filtering （巧合筛分）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365" y="1825625"/>
            <a:ext cx="5535270" cy="43513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3FDA-DF59-1E43-B97B-BF6A723A57A4}" type="datetime1">
              <a:rPr lang="en-US" smtClean="0"/>
              <a:t>11/8/17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Dynamic Routing Between Capsules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55AA-C3E4-264E-A7CE-0A502DD765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7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Capsule 与 coincidence filtering （巧合筛分）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3FDA-DF59-1E43-B97B-BF6A723A57A4}" type="datetime1">
              <a:rPr lang="en-US" smtClean="0"/>
              <a:t>11/8/17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Dynamic Routing Between Capsules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55AA-C3E4-264E-A7CE-0A502DD765D0}" type="slidenum">
              <a:rPr lang="en-US" smtClean="0"/>
              <a:t>12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095" y="1825625"/>
            <a:ext cx="6045809" cy="4351338"/>
          </a:xfrm>
        </p:spPr>
      </p:pic>
    </p:spTree>
    <p:extLst>
      <p:ext uri="{BB962C8B-B14F-4D97-AF65-F5344CB8AC3E}">
        <p14:creationId xmlns:p14="http://schemas.microsoft.com/office/powerpoint/2010/main" val="189276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Capsule 与 coincidence filtering （巧合筛分）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997" y="1825625"/>
            <a:ext cx="6100006" cy="43513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3FDA-DF59-1E43-B97B-BF6A723A57A4}" type="datetime1">
              <a:rPr lang="en-US" smtClean="0"/>
              <a:t>11/8/17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Dynamic Routing Between Capsules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55AA-C3E4-264E-A7CE-0A502DD765D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2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图形学和线性流形（linear</a:t>
            </a:r>
            <a:r>
              <a:rPr lang="en-US" sz="4000" dirty="0"/>
              <a:t> manifold）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3FDA-DF59-1E43-B97B-BF6A723A57A4}" type="datetime1">
              <a:rPr lang="en-US" smtClean="0"/>
              <a:t>11/8/17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Dynamic Routing Between Capsules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55AA-C3E4-264E-A7CE-0A502DD765D0}" type="slidenum">
              <a:rPr lang="en-US" smtClean="0"/>
              <a:t>14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855" y="1825625"/>
            <a:ext cx="5832290" cy="4351338"/>
          </a:xfrm>
        </p:spPr>
      </p:pic>
    </p:spTree>
    <p:extLst>
      <p:ext uri="{BB962C8B-B14F-4D97-AF65-F5344CB8AC3E}">
        <p14:creationId xmlns:p14="http://schemas.microsoft.com/office/powerpoint/2010/main" val="205498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inputs and outputs of a capsule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Squashing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 smtClean="0"/>
          </a:p>
          <a:p>
            <a:pPr marL="0" indent="0">
              <a:buNone/>
            </a:pPr>
            <a:endParaRPr lang="zh-CN" altLang="en-US" dirty="0" smtClean="0"/>
          </a:p>
          <a:p>
            <a:r>
              <a:rPr lang="en-US" dirty="0"/>
              <a:t>Attention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3FDA-DF59-1E43-B97B-BF6A723A57A4}" type="datetime1">
              <a:rPr lang="en-US" smtClean="0"/>
              <a:t>11/5/17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Dynamic Routing Between Capsules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55AA-C3E4-264E-A7CE-0A502DD765D0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0" y="2576726"/>
            <a:ext cx="1841500" cy="660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50" y="4477970"/>
            <a:ext cx="2743200" cy="55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350" y="5216157"/>
            <a:ext cx="14478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2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inputs and outputs of a capsule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050" y="2924969"/>
            <a:ext cx="7073900" cy="21971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3FDA-DF59-1E43-B97B-BF6A723A57A4}" type="datetime1">
              <a:rPr lang="en-US" smtClean="0"/>
              <a:t>11/5/17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Dynamic Routing Between Capsules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55AA-C3E4-264E-A7CE-0A502DD765D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3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loss for digit existence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3FDA-DF59-1E43-B97B-BF6A723A57A4}" type="datetime1">
              <a:rPr lang="en-US" smtClean="0"/>
              <a:t>11/5/17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Dynamic Routing Between Capsules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55AA-C3E4-264E-A7CE-0A502DD765D0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allow for multiple digits, we use a separate margin loss, </a:t>
            </a:r>
            <a:r>
              <a:rPr lang="en-US" i="1" dirty="0" err="1"/>
              <a:t>L</a:t>
            </a:r>
            <a:r>
              <a:rPr lang="en-US" i="1" baseline="-25000" dirty="0" err="1"/>
              <a:t>k</a:t>
            </a:r>
            <a:r>
              <a:rPr lang="en-US" dirty="0"/>
              <a:t> for each digit capsule, </a:t>
            </a:r>
            <a:r>
              <a:rPr lang="en-US" i="1" dirty="0"/>
              <a:t>k</a:t>
            </a:r>
            <a:r>
              <a:rPr lang="en-US" dirty="0" smtClean="0"/>
              <a:t>:</a:t>
            </a:r>
            <a:endParaRPr lang="zh-CN" altLang="en-US" dirty="0" smtClean="0"/>
          </a:p>
          <a:p>
            <a:endParaRPr lang="zh-CN" altLang="en-US" dirty="0"/>
          </a:p>
          <a:p>
            <a:endParaRPr lang="zh-CN" altLang="en-US" dirty="0" smtClean="0"/>
          </a:p>
          <a:p>
            <a:pPr marL="0" indent="0">
              <a:buNone/>
            </a:pPr>
            <a:endParaRPr lang="zh-CN" altLang="en-US" dirty="0" smtClean="0"/>
          </a:p>
          <a:p>
            <a:pPr marL="0" indent="0">
              <a:buNone/>
            </a:pPr>
            <a:r>
              <a:rPr lang="en-US" dirty="0"/>
              <a:t>where </a:t>
            </a:r>
            <a:r>
              <a:rPr lang="en-US" i="1" dirty="0"/>
              <a:t>T</a:t>
            </a:r>
            <a:r>
              <a:rPr lang="en-US" i="1" baseline="-25000" dirty="0"/>
              <a:t>c</a:t>
            </a:r>
            <a:r>
              <a:rPr lang="en-US" dirty="0"/>
              <a:t> = 1 </a:t>
            </a:r>
            <a:r>
              <a:rPr lang="en-US" dirty="0" err="1"/>
              <a:t>iff</a:t>
            </a:r>
            <a:r>
              <a:rPr lang="en-US" dirty="0"/>
              <a:t> a digit of class </a:t>
            </a:r>
            <a:r>
              <a:rPr lang="en-US" i="1" dirty="0"/>
              <a:t>c</a:t>
            </a:r>
            <a:r>
              <a:rPr lang="en-US" dirty="0"/>
              <a:t> is </a:t>
            </a:r>
            <a:r>
              <a:rPr lang="en-US" dirty="0" smtClean="0"/>
              <a:t>present </a:t>
            </a:r>
            <a:r>
              <a:rPr lang="en-US" dirty="0"/>
              <a:t>and </a:t>
            </a:r>
            <a:r>
              <a:rPr lang="en-US" i="1" dirty="0"/>
              <a:t>m</a:t>
            </a:r>
            <a:r>
              <a:rPr lang="en-US" i="1" baseline="30000" dirty="0"/>
              <a:t>+</a:t>
            </a:r>
            <a:r>
              <a:rPr lang="en-US" dirty="0"/>
              <a:t> = 0.9 and </a:t>
            </a:r>
            <a:r>
              <a:rPr lang="en-US" i="1" dirty="0"/>
              <a:t>m</a:t>
            </a:r>
            <a:r>
              <a:rPr lang="en-US" i="1" baseline="30000" dirty="0"/>
              <a:t>−</a:t>
            </a:r>
            <a:r>
              <a:rPr lang="en-US" dirty="0"/>
              <a:t> = 0.1</a:t>
            </a:r>
            <a:r>
              <a:rPr lang="en-US" dirty="0" smtClean="0"/>
              <a:t>.</a:t>
            </a:r>
            <a:endParaRPr lang="zh-CN" altLang="en-US" dirty="0" smtClean="0"/>
          </a:p>
          <a:p>
            <a:endParaRPr lang="zh-CN" alt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440348"/>
            <a:ext cx="7811692" cy="56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20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CapsNet</a:t>
            </a:r>
            <a:r>
              <a:rPr lang="en-US" dirty="0"/>
              <a:t> architecture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3FDA-DF59-1E43-B97B-BF6A723A57A4}" type="datetime1">
              <a:rPr lang="en-US" smtClean="0"/>
              <a:t>11/5/17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Dynamic Routing Between Capsules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55AA-C3E4-264E-A7CE-0A502DD765D0}" type="slidenum">
              <a:rPr lang="en-US" smtClean="0"/>
              <a:t>18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0" y="2470944"/>
            <a:ext cx="6972300" cy="3060700"/>
          </a:xfrm>
        </p:spPr>
      </p:pic>
    </p:spTree>
    <p:extLst>
      <p:ext uri="{BB962C8B-B14F-4D97-AF65-F5344CB8AC3E}">
        <p14:creationId xmlns:p14="http://schemas.microsoft.com/office/powerpoint/2010/main" val="40905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as a regularization method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3FDA-DF59-1E43-B97B-BF6A723A57A4}" type="datetime1">
              <a:rPr lang="en-US" smtClean="0"/>
              <a:t>11/5/17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Dynamic Routing Between Capsules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55AA-C3E4-264E-A7CE-0A502DD765D0}" type="slidenum">
              <a:rPr lang="en-US" smtClean="0"/>
              <a:t>19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100" y="2826544"/>
            <a:ext cx="7035800" cy="2349500"/>
          </a:xfrm>
        </p:spPr>
      </p:pic>
    </p:spTree>
    <p:extLst>
      <p:ext uri="{BB962C8B-B14F-4D97-AF65-F5344CB8AC3E}">
        <p14:creationId xmlns:p14="http://schemas.microsoft.com/office/powerpoint/2010/main" val="68681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BP?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3FDA-DF59-1E43-B97B-BF6A723A57A4}" type="datetime1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Dynamic Routing Between Capsules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55AA-C3E4-264E-A7CE-0A502DD765D0}" type="slidenum">
              <a:rPr lang="en-US" smtClean="0"/>
              <a:t>2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487" y="1825625"/>
            <a:ext cx="6399026" cy="4351338"/>
          </a:xfrm>
        </p:spPr>
      </p:pic>
    </p:spTree>
    <p:extLst>
      <p:ext uri="{BB962C8B-B14F-4D97-AF65-F5344CB8AC3E}">
        <p14:creationId xmlns:p14="http://schemas.microsoft.com/office/powerpoint/2010/main" val="184749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Capsules on MNIST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3FDA-DF59-1E43-B97B-BF6A723A57A4}" type="datetime1">
              <a:rPr lang="en-US" smtClean="0"/>
              <a:t>11/5/17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Dynamic Routing Between Capsules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55AA-C3E4-264E-A7CE-0A502DD765D0}" type="slidenum">
              <a:rPr lang="en-US" smtClean="0"/>
              <a:t>20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50" y="2642394"/>
            <a:ext cx="6896100" cy="2717800"/>
          </a:xfrm>
        </p:spPr>
      </p:pic>
    </p:spTree>
    <p:extLst>
      <p:ext uri="{BB962C8B-B14F-4D97-AF65-F5344CB8AC3E}">
        <p14:creationId xmlns:p14="http://schemas.microsoft.com/office/powerpoint/2010/main" val="213534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Capsules on MNIST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3FDA-DF59-1E43-B97B-BF6A723A57A4}" type="datetime1">
              <a:rPr lang="en-US" smtClean="0"/>
              <a:t>11/5/17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Dynamic Routing Between Capsules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55AA-C3E4-264E-A7CE-0A502DD765D0}" type="slidenum">
              <a:rPr lang="en-US" smtClean="0"/>
              <a:t>21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50" y="3074194"/>
            <a:ext cx="6896100" cy="1854200"/>
          </a:xfrm>
        </p:spPr>
      </p:pic>
    </p:spTree>
    <p:extLst>
      <p:ext uri="{BB962C8B-B14F-4D97-AF65-F5344CB8AC3E}">
        <p14:creationId xmlns:p14="http://schemas.microsoft.com/office/powerpoint/2010/main" val="130279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individual dimensions of a capsule represent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3FDA-DF59-1E43-B97B-BF6A723A57A4}" type="datetime1">
              <a:rPr lang="en-US" smtClean="0"/>
              <a:t>11/5/17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Dynamic Routing Between Capsules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55AA-C3E4-264E-A7CE-0A502DD765D0}" type="slidenum">
              <a:rPr lang="en-US" smtClean="0"/>
              <a:t>22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550" y="2629694"/>
            <a:ext cx="6946900" cy="2743200"/>
          </a:xfrm>
        </p:spPr>
      </p:pic>
    </p:spTree>
    <p:extLst>
      <p:ext uri="{BB962C8B-B14F-4D97-AF65-F5344CB8AC3E}">
        <p14:creationId xmlns:p14="http://schemas.microsoft.com/office/powerpoint/2010/main" val="128239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Segmenting highly overlapping digits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3FDA-DF59-1E43-B97B-BF6A723A57A4}" type="datetime1">
              <a:rPr lang="en-US" smtClean="0"/>
              <a:t>11/5/17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Dynamic Routing Between Capsules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55AA-C3E4-264E-A7CE-0A502DD765D0}" type="slidenum">
              <a:rPr lang="en-US" smtClean="0"/>
              <a:t>23</a:t>
            </a:fld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850" y="2077244"/>
            <a:ext cx="6718300" cy="3848100"/>
          </a:xfrm>
        </p:spPr>
      </p:pic>
    </p:spTree>
    <p:extLst>
      <p:ext uri="{BB962C8B-B14F-4D97-AF65-F5344CB8AC3E}">
        <p14:creationId xmlns:p14="http://schemas.microsoft.com/office/powerpoint/2010/main" val="189157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MATRIX CAPSULES WITH EM ROUTING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Anonymous </a:t>
            </a:r>
            <a:r>
              <a:rPr lang="en-US" dirty="0" smtClean="0"/>
              <a:t>authors</a:t>
            </a:r>
            <a:endParaRPr lang="zh-CN" altLang="en-US" dirty="0" smtClean="0"/>
          </a:p>
          <a:p>
            <a:r>
              <a:rPr lang="en-US" dirty="0"/>
              <a:t>Under review as a conference paper at ICLR 2018</a:t>
            </a:r>
            <a:endParaRPr lang="zh-CN" alt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D963A-BB6A-AD4E-856B-2BB95B256795}" type="datetime1">
              <a:rPr lang="en-US" smtClean="0"/>
              <a:t>11/6/17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Dynamic Routing Between Capsules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55AA-C3E4-264E-A7CE-0A502DD765D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34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EM FOR ROUTING-BY-AGREEMENT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3FDA-DF59-1E43-B97B-BF6A723A57A4}" type="datetime1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Dynamic Routing Between Capsules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55AA-C3E4-264E-A7CE-0A502DD765D0}" type="slidenum">
              <a:rPr lang="en-US" smtClean="0"/>
              <a:t>25</a:t>
            </a:fld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capsule’s Gaussian model</a:t>
            </a:r>
          </a:p>
        </p:txBody>
      </p:sp>
      <p:pic>
        <p:nvPicPr>
          <p:cNvPr id="15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300" y="2845594"/>
            <a:ext cx="38354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07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Summing over all lower-level capsules for a single dimension of one higher-level </a:t>
            </a:r>
            <a:r>
              <a:rPr lang="en-US" dirty="0" smtClean="0"/>
              <a:t>capsule</a:t>
            </a:r>
            <a:r>
              <a:rPr lang="zh-CN" altLang="en-US" dirty="0" smtClean="0"/>
              <a:t>：</a:t>
            </a:r>
          </a:p>
          <a:p>
            <a:endParaRPr lang="zh-CN" altLang="en-US" dirty="0"/>
          </a:p>
          <a:p>
            <a:endParaRPr lang="zh-CN" altLang="en-US" dirty="0" smtClean="0"/>
          </a:p>
          <a:p>
            <a:endParaRPr lang="zh-CN" altLang="en-US" dirty="0"/>
          </a:p>
          <a:p>
            <a:r>
              <a:rPr lang="en-US" dirty="0"/>
              <a:t>the activation function of capsules </a:t>
            </a:r>
            <a:r>
              <a:rPr lang="en-US" i="1" dirty="0"/>
              <a:t>c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EM FOR ROUTING-BY-AGREEMENT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3FDA-DF59-1E43-B97B-BF6A723A57A4}" type="datetime1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Dynamic Routing Between Capsules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55AA-C3E4-264E-A7CE-0A502DD765D0}" type="slidenum">
              <a:rPr lang="en-US" smtClean="0"/>
              <a:t>26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550" y="3121316"/>
            <a:ext cx="6438900" cy="596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050" y="5013907"/>
            <a:ext cx="25019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1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504" y="1825625"/>
            <a:ext cx="6082992" cy="435133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EM FOR ROUTING-BY-AGREEMENT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3FDA-DF59-1E43-B97B-BF6A723A57A4}" type="datetime1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Dynamic Routing Between Capsules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55AA-C3E4-264E-A7CE-0A502DD765D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9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CAPSULES MODEL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3FDA-DF59-1E43-B97B-BF6A723A57A4}" type="datetime1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Dynamic Routing Between Capsules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55AA-C3E4-264E-A7CE-0A502DD765D0}" type="slidenum">
              <a:rPr lang="en-US" smtClean="0"/>
              <a:t>28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350" y="2674144"/>
            <a:ext cx="7099300" cy="2654300"/>
          </a:xfrm>
        </p:spPr>
      </p:pic>
    </p:spTree>
    <p:extLst>
      <p:ext uri="{BB962C8B-B14F-4D97-AF65-F5344CB8AC3E}">
        <p14:creationId xmlns:p14="http://schemas.microsoft.com/office/powerpoint/2010/main" val="45540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3FDA-DF59-1E43-B97B-BF6A723A57A4}" type="datetime1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Dynamic Routing Between Capsules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55AA-C3E4-264E-A7CE-0A502DD765D0}" type="slidenum">
              <a:rPr lang="en-US" smtClean="0"/>
              <a:t>29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472" y="1825625"/>
            <a:ext cx="4441056" cy="4351338"/>
          </a:xfrm>
        </p:spPr>
      </p:pic>
    </p:spTree>
    <p:extLst>
      <p:ext uri="{BB962C8B-B14F-4D97-AF65-F5344CB8AC3E}">
        <p14:creationId xmlns:p14="http://schemas.microsoft.com/office/powerpoint/2010/main" val="49303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Mini-column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55" y="1825625"/>
            <a:ext cx="4858290" cy="43513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3FDA-DF59-1E43-B97B-BF6A723A57A4}" type="datetime1">
              <a:rPr lang="en-US" smtClean="0"/>
              <a:t>11/8/17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Dynamic Routing Between Capsules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55AA-C3E4-264E-A7CE-0A502DD765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6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3FDA-DF59-1E43-B97B-BF6A723A57A4}" type="datetime1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Dynamic Routing Between Capsules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55AA-C3E4-264E-A7CE-0A502DD765D0}" type="slidenum">
              <a:rPr lang="en-US" smtClean="0"/>
              <a:t>30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1690688"/>
            <a:ext cx="6502400" cy="340360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392" y="5197387"/>
            <a:ext cx="3155311" cy="5279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42446" y="5243818"/>
            <a:ext cx="1236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Spread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loss: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589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3FDA-DF59-1E43-B97B-BF6A723A57A4}" type="datetime1">
              <a:rPr lang="en-US" smtClean="0"/>
              <a:t>11/8/17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Dynamic Routing Between Capsules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55AA-C3E4-264E-A7CE-0A502DD765D0}" type="slidenum">
              <a:rPr lang="en-US" smtClean="0"/>
              <a:t>31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350" y="2978944"/>
            <a:ext cx="7099300" cy="2044700"/>
          </a:xfrm>
        </p:spPr>
      </p:pic>
    </p:spTree>
    <p:extLst>
      <p:ext uri="{BB962C8B-B14F-4D97-AF65-F5344CB8AC3E}">
        <p14:creationId xmlns:p14="http://schemas.microsoft.com/office/powerpoint/2010/main" val="204390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3FDA-DF59-1E43-B97B-BF6A723A57A4}" type="datetime1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Dynamic Routing Between Capsules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55AA-C3E4-264E-A7CE-0A502DD765D0}" type="slidenum">
              <a:rPr lang="en-US" smtClean="0"/>
              <a:t>32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300" y="2496344"/>
            <a:ext cx="7137400" cy="3009900"/>
          </a:xfrm>
        </p:spPr>
      </p:pic>
    </p:spTree>
    <p:extLst>
      <p:ext uri="{BB962C8B-B14F-4D97-AF65-F5344CB8AC3E}">
        <p14:creationId xmlns:p14="http://schemas.microsoft.com/office/powerpoint/2010/main" val="97746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2B5F9-01DA-2842-AA7D-903B180D6BD1}" type="datetime1">
              <a:rPr lang="en-US" smtClean="0"/>
              <a:t>11/2/17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Dynamic Routing Between Capsules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55AA-C3E4-264E-A7CE-0A502DD765D0}" type="slidenum">
              <a:rPr lang="en-US" smtClean="0"/>
              <a:t>33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12330" y="2967335"/>
            <a:ext cx="31673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</a:t>
            </a:r>
            <a:r>
              <a:rPr lang="zh-CN" alt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altLang="zh-CN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you</a:t>
            </a:r>
            <a:endParaRPr lang="en-US" altLang="zh-CN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25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认知科学：先验知识</a:t>
            </a:r>
            <a:endParaRPr lang="en-US" sz="40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059" y="1825625"/>
            <a:ext cx="3979882" cy="43513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3FDA-DF59-1E43-B97B-BF6A723A57A4}" type="datetime1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Dynamic Routing Between Capsules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55AA-C3E4-264E-A7CE-0A502DD765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48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认知科学：先验知识</a:t>
            </a:r>
            <a:endParaRPr lang="en-US" sz="40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FB09B-324F-1F42-9028-0A24B9B3DB43}" type="datetime1">
              <a:rPr lang="en-US" smtClean="0"/>
              <a:t>11/8/17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Dynamic Routing Between Capsules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55AA-C3E4-264E-A7CE-0A502DD765D0}" type="slidenum">
              <a:rPr lang="en-US" smtClean="0"/>
              <a:t>5</a:t>
            </a:fld>
            <a:endParaRPr lang="en-US"/>
          </a:p>
        </p:txBody>
      </p:sp>
      <p:pic>
        <p:nvPicPr>
          <p:cNvPr id="8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059" y="1825625"/>
            <a:ext cx="3979882" cy="4351338"/>
          </a:xfrm>
        </p:spPr>
      </p:pic>
      <p:pic>
        <p:nvPicPr>
          <p:cNvPr id="9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773059" y="1825625"/>
            <a:ext cx="3979882" cy="4351338"/>
          </a:xfrm>
        </p:spPr>
      </p:pic>
    </p:spTree>
    <p:extLst>
      <p:ext uri="{BB962C8B-B14F-4D97-AF65-F5344CB8AC3E}">
        <p14:creationId xmlns:p14="http://schemas.microsoft.com/office/powerpoint/2010/main" val="16897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“坐标框架”</a:t>
            </a:r>
            <a:endParaRPr lang="en-US" sz="40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671" y="1825625"/>
            <a:ext cx="7716658" cy="43513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3FDA-DF59-1E43-B97B-BF6A723A57A4}" type="datetime1">
              <a:rPr lang="en-US" smtClean="0"/>
              <a:t>11/8/17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Dynamic Routing Between Capsules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55AA-C3E4-264E-A7CE-0A502DD765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6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“坐标框架”</a:t>
            </a:r>
            <a:endParaRPr lang="en-US" sz="40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07232"/>
            <a:ext cx="5181600" cy="318812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3FDA-DF59-1E43-B97B-BF6A723A57A4}" type="datetime1">
              <a:rPr lang="en-US" smtClean="0"/>
              <a:t>11/8/17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Dynamic Routing Between Capsules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55AA-C3E4-264E-A7CE-0A502DD765D0}" type="slidenum">
              <a:rPr lang="en-US" smtClean="0"/>
              <a:t>7</a:t>
            </a:fld>
            <a:endParaRPr lang="en-US"/>
          </a:p>
        </p:txBody>
      </p:sp>
      <p:pic>
        <p:nvPicPr>
          <p:cNvPr id="9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92839"/>
            <a:ext cx="5181600" cy="3216910"/>
          </a:xfrm>
        </p:spPr>
      </p:pic>
    </p:spTree>
    <p:extLst>
      <p:ext uri="{BB962C8B-B14F-4D97-AF65-F5344CB8AC3E}">
        <p14:creationId xmlns:p14="http://schemas.microsoft.com/office/powerpoint/2010/main" val="119370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同变性（Equivariance）和不变性（Invariance</a:t>
            </a:r>
            <a:r>
              <a:rPr lang="en-US" sz="4000" dirty="0" smtClean="0"/>
              <a:t>）</a:t>
            </a:r>
            <a:endParaRPr lang="en-US" sz="40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981" y="1825625"/>
            <a:ext cx="7852038" cy="43513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3FDA-DF59-1E43-B97B-BF6A723A57A4}" type="datetime1">
              <a:rPr lang="en-US" smtClean="0"/>
              <a:t>11/8/17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Dynamic Routing Between Capsules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55AA-C3E4-264E-A7CE-0A502DD765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2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同变性（Equivariance）和不变性（Invariance</a:t>
            </a:r>
            <a:r>
              <a:rPr lang="en-US" sz="4000" dirty="0"/>
              <a:t>）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562" y="1825625"/>
            <a:ext cx="7812876" cy="43513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3FDA-DF59-1E43-B97B-BF6A723A57A4}" type="datetime1">
              <a:rPr lang="en-US" smtClean="0"/>
              <a:t>11/8/17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Dynamic Routing Between Capsules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55AA-C3E4-264E-A7CE-0A502DD765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2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17639</TotalTime>
  <Words>531</Words>
  <Application>Microsoft Macintosh PowerPoint</Application>
  <PresentationFormat>Widescreen</PresentationFormat>
  <Paragraphs>185</Paragraphs>
  <Slides>33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Calibri</vt:lpstr>
      <vt:lpstr>Calibri Light</vt:lpstr>
      <vt:lpstr>宋体</vt:lpstr>
      <vt:lpstr>Arial</vt:lpstr>
      <vt:lpstr>Office Theme</vt:lpstr>
      <vt:lpstr>Dynamic Routing Between Capsules</vt:lpstr>
      <vt:lpstr>BP?</vt:lpstr>
      <vt:lpstr>Mini-column</vt:lpstr>
      <vt:lpstr>认知科学：先验知识</vt:lpstr>
      <vt:lpstr>认知科学：先验知识</vt:lpstr>
      <vt:lpstr>“坐标框架”</vt:lpstr>
      <vt:lpstr>“坐标框架”</vt:lpstr>
      <vt:lpstr>同变性（Equivariance）和不变性（Invariance）</vt:lpstr>
      <vt:lpstr>同变性（Equivariance）和不变性（Invariance）</vt:lpstr>
      <vt:lpstr>同变性（Equivariance）和不变性（Invariance）</vt:lpstr>
      <vt:lpstr>Capsule 与 coincidence filtering （巧合筛分）</vt:lpstr>
      <vt:lpstr>Capsule 与 coincidence filtering （巧合筛分）</vt:lpstr>
      <vt:lpstr>Capsule 与 coincidence filtering （巧合筛分）</vt:lpstr>
      <vt:lpstr>图形学和线性流形（linear manifold）</vt:lpstr>
      <vt:lpstr>vector inputs and outputs of a capsule</vt:lpstr>
      <vt:lpstr>vector inputs and outputs of a capsule</vt:lpstr>
      <vt:lpstr>Margin loss for digit existence</vt:lpstr>
      <vt:lpstr>CapsNet architecture</vt:lpstr>
      <vt:lpstr>Reconstruction as a regularization method</vt:lpstr>
      <vt:lpstr>Capsules on MNIST</vt:lpstr>
      <vt:lpstr>Capsules on MNIST</vt:lpstr>
      <vt:lpstr>What the individual dimensions of a capsule represent</vt:lpstr>
      <vt:lpstr>Segmenting highly overlapping digits</vt:lpstr>
      <vt:lpstr>MATRIX CAPSULES WITH EM ROUTING</vt:lpstr>
      <vt:lpstr>USING EM FOR ROUTING-BY-AGREEMENT</vt:lpstr>
      <vt:lpstr>USING EM FOR ROUTING-BY-AGREEMENT</vt:lpstr>
      <vt:lpstr>USING EM FOR ROUTING-BY-AGREEMENT</vt:lpstr>
      <vt:lpstr>THE CAPSULES MODEL</vt:lpstr>
      <vt:lpstr>EXPERIMENTS</vt:lpstr>
      <vt:lpstr>EXPERIMENTS</vt:lpstr>
      <vt:lpstr>EXPERIMENTS</vt:lpstr>
      <vt:lpstr>EXPERIMENTS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195</cp:revision>
  <dcterms:created xsi:type="dcterms:W3CDTF">2016-09-18T10:27:12Z</dcterms:created>
  <dcterms:modified xsi:type="dcterms:W3CDTF">2017-11-08T09:59:25Z</dcterms:modified>
</cp:coreProperties>
</file>